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0"/>
  </p:notesMasterIdLst>
  <p:handoutMasterIdLst>
    <p:handoutMasterId r:id="rId21"/>
  </p:handoutMasterIdLst>
  <p:sldIdLst>
    <p:sldId id="256" r:id="rId6"/>
    <p:sldId id="280" r:id="rId7"/>
    <p:sldId id="299" r:id="rId8"/>
    <p:sldId id="301" r:id="rId9"/>
    <p:sldId id="272" r:id="rId10"/>
    <p:sldId id="257" r:id="rId11"/>
    <p:sldId id="302" r:id="rId12"/>
    <p:sldId id="287" r:id="rId13"/>
    <p:sldId id="304" r:id="rId14"/>
    <p:sldId id="269" r:id="rId15"/>
    <p:sldId id="268" r:id="rId16"/>
    <p:sldId id="274" r:id="rId17"/>
    <p:sldId id="303" r:id="rId18"/>
    <p:sldId id="261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8000"/>
    <a:srgbClr val="000099"/>
    <a:srgbClr val="3F35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440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F7EAC1A-557B-4EC4-927A-8C23D93BD67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673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468B8AA-A8F6-402F-A6EE-058024E1DBD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3825" y="0"/>
            <a:ext cx="30114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673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8E57BD64-FC1B-416E-97D6-E7CDF330603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114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673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9D04B3C1-AB49-4DE1-820D-255F9EE67CB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3825" y="8805863"/>
            <a:ext cx="30114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AEA5EEF9-BE41-4B98-B438-A56CD06051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503C9-282F-4E9C-8AAB-E0175A434C70}" type="datetimeFigureOut">
              <a:rPr lang="en-US"/>
              <a:t>10/11/2023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9C8F9-F57F-4F6B-B45C-EB563CB95DE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3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9C8F9-F57F-4F6B-B45C-EB563CB95DEA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69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9C8F9-F57F-4F6B-B45C-EB563CB95DEA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762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9C8F9-F57F-4F6B-B45C-EB563CB95DEA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88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9C8F9-F57F-4F6B-B45C-EB563CB95DEA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15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9C8F9-F57F-4F6B-B45C-EB563CB95DEA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838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9C8F9-F57F-4F6B-B45C-EB563CB95DEA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94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9C8F9-F57F-4F6B-B45C-EB563CB95DEA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84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9C8F9-F57F-4F6B-B45C-EB563CB95DEA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69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9C8F9-F57F-4F6B-B45C-EB563CB95DEA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94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9C8F9-F57F-4F6B-B45C-EB563CB95DEA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14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9C8F9-F57F-4F6B-B45C-EB563CB95DEA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68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9C8F9-F57F-4F6B-B45C-EB563CB95DEA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45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9C8F9-F57F-4F6B-B45C-EB563CB95DEA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27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9C8F9-F57F-4F6B-B45C-EB563CB95DEA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79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246460-D766-4070-A969-9500E97A9B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455C8D-4902-4B6E-BA7D-30CA4A083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7959E3-1079-4F65-867C-ECFC1A5A68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E662E-E9E4-4CBF-A377-35974BF33D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0568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6459E7-3E22-4E1B-BE73-16D8E916F3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A38A63-7018-4817-9178-29A6FC573E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FFEBBE-5525-4095-81F2-DFD91A8210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826C7-EC55-4BAD-9FD7-B5AAA71BE0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24885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600041-8CEB-424A-8A12-B8E56AE376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AAF44E-255B-4224-BE57-012AB0CF37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C1FE0D-7FBC-4DFE-BBDA-8D4FDF321C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73DDF-BE05-468B-9E9A-34B3CC978D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73918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296780-1001-4C01-A5FF-05A9998422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917DF7-C67E-4F98-AEE3-78773E364B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242B1A-EDEA-42D3-B6F5-BC8AFCFC69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2B78D-9AA4-4380-B79C-80E81EFDA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6424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D1345D-A605-4F68-8D9E-E19453BF68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42438B-17FA-45E4-BA6A-F3ACCA913B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7CE86-A234-4800-9AE3-444099C7A0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B771B-F90B-40E9-8C9A-725B5584CF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60421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BAD176-C357-4F16-80B5-2E783C9F59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733DD9-0C9A-41B7-9A7E-7C6864483C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32925B-BEE5-4FE7-92CB-B936C6B929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03E08-5E33-42E3-8356-402714D94F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130649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1311B5F-7CCE-4484-9C7F-C2CADFF15A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C60E09-97DD-4DF8-AF20-C921E02118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494E9B1-E75C-4BDB-86A1-49621CB6C8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2A355-561E-4E2B-98F1-03A3285190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85157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0174DD8-D721-4DB6-882F-C713C68970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E86E220-86D9-42A9-83A5-B42914C86E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FCDC13A-3F05-41B5-8D54-455661E4D6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B3C5D-28B3-4B0B-8BBE-1ED6A66FC0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82517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638A429-C67A-4851-9E84-8CC69CC9BB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6EA8B93-A98E-4F3E-9A4C-B34FE7C9F9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788DB24-BACC-4AAE-A3D9-076FB6F508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77579-1E88-45EF-8559-15C6ADA55E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45785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2DB95A-868C-4042-B831-9A1F430975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1667C2-0C2A-4E52-BF81-6C576745A0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1EEC46-D016-4DE5-9736-5C6206E4D9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963A9-6706-4914-8A6C-EEA2A331A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20862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977CF2-7CEE-4E99-8E70-509D4C10C0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3E008A-02F5-4FAD-B8CF-A4FFD07690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B98777-634F-478C-8261-08C8AB3CF3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3AA9E-E18D-4FA3-A961-D98DD9B296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77295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DA384C8-6A7C-4E52-8759-03B5D5AA8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3841236-ED49-4CD3-B805-90E214BDB1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9D0AC58-C247-4C13-BF1C-82DDFC2FF58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E798349-8F04-4978-BF54-49C17A6108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D46A614-7428-471A-AB3F-4B99F4A020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9DFE579-2FE6-4629-B0D0-A28F27ECDB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Manta Univ">
            <a:extLst>
              <a:ext uri="{FF2B5EF4-FFF2-40B4-BE49-F238E27FC236}">
                <a16:creationId xmlns:a16="http://schemas.microsoft.com/office/drawing/2014/main" id="{949ECE3B-6B6F-4584-961F-CEB022E8B9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arlottetechcollege.ne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oridastudentfinancialaidsg.org/SAPBFMAIN/SAPBFMAIN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hyperlink" Target="http://www.GoingMerry.com" TargetMode="External"/><Relationship Id="rId4" Type="http://schemas.openxmlformats.org/officeDocument/2006/relationships/hyperlink" Target="https://nam11.safelinks.protection.outlook.com/?url=https%3A%2F%2Fyoutu.be%2FeY_qUe0MGS8&amp;data=04%7C01%7Cteresa.dailey%40yourcharlotteschools.net%7Cf67d5f5ddec145060dbf08d9a2de5a47%7Caf24126fec6b4278bcfd687f209870d6%7C0%7C0%7C637719898146999564%7CUnknown%7CTWFpbGZsb3d8eyJWIjoiMC4wLjAwMDAiLCJQIjoiV2luMzIiLCJBTiI6Ik1haWwiLCJXVCI6Mn0%3D%7C1000&amp;sdata=HSMhLNG7phKqPVIjpShEHnNDwUJmMYxpZ0yUt8FlOCI%3D&amp;reserved=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monbayhigh.co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ctstudent.org" TargetMode="External"/><Relationship Id="rId4" Type="http://schemas.openxmlformats.org/officeDocument/2006/relationships/hyperlink" Target="http://www.collegeboard.or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4.png"/><Relationship Id="rId5" Type="http://schemas.openxmlformats.org/officeDocument/2006/relationships/image" Target="../media/image13.gif"/><Relationship Id="rId4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monbayhigh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oridaNEXT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arjjKTBK2X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3999CF7-30AF-4C6E-B013-5DBE8D36124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2905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i="1">
                <a:solidFill>
                  <a:srgbClr val="FF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Lemon Bay High School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D67514A-2B35-4FA6-9655-81108CC2DE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1524000"/>
            <a:ext cx="6400800" cy="533400"/>
          </a:xfrm>
        </p:spPr>
        <p:txBody>
          <a:bodyPr/>
          <a:lstStyle/>
          <a:p>
            <a:pPr eaLnBrk="1" hangingPunct="1"/>
            <a:r>
              <a:rPr lang="en-US" altLang="en-US"/>
              <a:t>          11</a:t>
            </a:r>
            <a:r>
              <a:rPr lang="en-US" altLang="en-US" baseline="30000"/>
              <a:t>th</a:t>
            </a:r>
            <a:r>
              <a:rPr lang="en-US" altLang="en-US"/>
              <a:t> Grade Parent Meeting</a:t>
            </a:r>
          </a:p>
        </p:txBody>
      </p:sp>
      <p:pic>
        <p:nvPicPr>
          <p:cNvPr id="3076" name="Picture 5" descr="MPj03995770000[1]">
            <a:extLst>
              <a:ext uri="{FF2B5EF4-FFF2-40B4-BE49-F238E27FC236}">
                <a16:creationId xmlns:a16="http://schemas.microsoft.com/office/drawing/2014/main" id="{15814894-C17B-4B3B-B7F0-C11C47D77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63" y="228600"/>
            <a:ext cx="1036637" cy="1295400"/>
          </a:xfrm>
          <a:prstGeom prst="rect">
            <a:avLst/>
          </a:prstGeom>
          <a:solidFill>
            <a:srgbClr val="000099">
              <a:alpha val="7215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8">
            <a:extLst>
              <a:ext uri="{FF2B5EF4-FFF2-40B4-BE49-F238E27FC236}">
                <a16:creationId xmlns:a16="http://schemas.microsoft.com/office/drawing/2014/main" id="{1A7D7242-F434-4827-B3F0-D64599B53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267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10">
            <a:extLst>
              <a:ext uri="{FF2B5EF4-FFF2-40B4-BE49-F238E27FC236}">
                <a16:creationId xmlns:a16="http://schemas.microsoft.com/office/drawing/2014/main" id="{FB3297B7-2A6E-4B55-9FF3-26831A28C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267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3E080E70-5139-4B7A-BC9E-64B659B7D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133600"/>
            <a:ext cx="52578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dirty="0">
                <a:latin typeface="Arial"/>
                <a:cs typeface="Arial"/>
              </a:rPr>
              <a:t>Welcome!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dirty="0">
                <a:latin typeface="Arial"/>
                <a:cs typeface="Arial"/>
              </a:rPr>
              <a:t>October 17th, 2023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dirty="0">
                <a:latin typeface="Arial"/>
                <a:cs typeface="Arial"/>
              </a:rPr>
              <a:t>6:00pm – Auditorium</a:t>
            </a:r>
            <a:endParaRPr lang="en-US" altLang="en-US" dirty="0"/>
          </a:p>
          <a:p>
            <a:pPr algn="ctr">
              <a:spcBef>
                <a:spcPct val="0"/>
              </a:spcBef>
              <a:buNone/>
            </a:pPr>
            <a:endParaRPr lang="en-US" altLang="en-US" dirty="0"/>
          </a:p>
        </p:txBody>
      </p:sp>
      <p:pic>
        <p:nvPicPr>
          <p:cNvPr id="3080" name="Picture 16">
            <a:extLst>
              <a:ext uri="{FF2B5EF4-FFF2-40B4-BE49-F238E27FC236}">
                <a16:creationId xmlns:a16="http://schemas.microsoft.com/office/drawing/2014/main" id="{03DC1113-C198-4AA4-BB84-CD3AC7A82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05" y="3514224"/>
            <a:ext cx="1689100" cy="2587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Box 8">
            <a:extLst>
              <a:ext uri="{FF2B5EF4-FFF2-40B4-BE49-F238E27FC236}">
                <a16:creationId xmlns:a16="http://schemas.microsoft.com/office/drawing/2014/main" id="{82C15AE9-3A33-44DA-AD9B-EF147D75F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6844" y="3711013"/>
            <a:ext cx="460413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en-US" altLang="en-US" sz="1800" dirty="0"/>
          </a:p>
          <a:p>
            <a:pPr algn="ctr">
              <a:spcBef>
                <a:spcPct val="0"/>
              </a:spcBef>
              <a:buNone/>
            </a:pPr>
            <a:endParaRPr lang="en-US" altLang="en-US" sz="1800" dirty="0">
              <a:latin typeface="Arial"/>
              <a:cs typeface="Arial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800" dirty="0">
                <a:latin typeface="Arial"/>
                <a:cs typeface="Arial"/>
              </a:rPr>
              <a:t>Mrs. Bedford– School Counselor </a:t>
            </a:r>
            <a:endParaRPr lang="en-US" dirty="0"/>
          </a:p>
          <a:p>
            <a:pPr algn="ctr">
              <a:spcBef>
                <a:spcPct val="0"/>
              </a:spcBef>
              <a:buNone/>
            </a:pPr>
            <a:r>
              <a:rPr lang="en-US" altLang="en-US" sz="1800" dirty="0">
                <a:latin typeface="Arial"/>
                <a:cs typeface="Arial"/>
              </a:rPr>
              <a:t>Mrs. Dailey – Career Counselor</a:t>
            </a:r>
            <a:endParaRPr lang="en-US" dirty="0"/>
          </a:p>
        </p:txBody>
      </p:sp>
      <p:pic>
        <p:nvPicPr>
          <p:cNvPr id="2" name="Picture 2" descr="Logo&#10;&#10;Description automatically generated">
            <a:extLst>
              <a:ext uri="{FF2B5EF4-FFF2-40B4-BE49-F238E27FC236}">
                <a16:creationId xmlns:a16="http://schemas.microsoft.com/office/drawing/2014/main" id="{D955BC54-A8B8-4268-8645-752F914EF8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2457" y="4805005"/>
            <a:ext cx="2743200" cy="205740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E716FEAA-8292-4D82-A46B-2CC0630C3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250" y="1450800"/>
            <a:ext cx="8382600" cy="4525963"/>
          </a:xfrm>
        </p:spPr>
        <p:txBody>
          <a:bodyPr/>
          <a:lstStyle/>
          <a:p>
            <a:pPr eaLnBrk="1" hangingPunct="1"/>
            <a:r>
              <a:rPr lang="en-US" altLang="en-US" sz="2000"/>
              <a:t>Dual Enrollment/ College Credit Courses</a:t>
            </a:r>
          </a:p>
          <a:p>
            <a:pPr lvl="1"/>
            <a:r>
              <a:rPr lang="en-US" altLang="en-US" sz="2000"/>
              <a:t>Online or In Person</a:t>
            </a:r>
          </a:p>
          <a:p>
            <a:pPr lvl="1"/>
            <a:r>
              <a:rPr lang="en-US" altLang="en-US" sz="2000"/>
              <a:t>2 to 3 classes each semester</a:t>
            </a:r>
          </a:p>
          <a:p>
            <a:pPr lvl="1"/>
            <a:r>
              <a:rPr lang="en-US" altLang="en-US" sz="2000"/>
              <a:t>All costs covered by CCPS</a:t>
            </a:r>
          </a:p>
          <a:p>
            <a:pPr lvl="1" eaLnBrk="1" hangingPunct="1"/>
            <a:r>
              <a:rPr lang="en-US" altLang="en-US" sz="2000"/>
              <a:t>Unweighted GPA of at least 3.0</a:t>
            </a:r>
          </a:p>
          <a:p>
            <a:pPr lvl="1" eaLnBrk="1" hangingPunct="1"/>
            <a:r>
              <a:rPr lang="en-US" altLang="en-US" sz="2000"/>
              <a:t>Qualifying ACT, SAT, PERT Test Scores</a:t>
            </a:r>
          </a:p>
          <a:p>
            <a:pPr lvl="1" eaLnBrk="1" hangingPunct="1"/>
            <a:r>
              <a:rPr lang="en-US" altLang="en-US" sz="2000"/>
              <a:t>LBHS &amp; Parent Approval</a:t>
            </a:r>
          </a:p>
          <a:p>
            <a:pPr lvl="1"/>
            <a:endParaRPr lang="en-US" altLang="en-US" sz="2000"/>
          </a:p>
          <a:p>
            <a:pPr eaLnBrk="1" hangingPunct="1"/>
            <a:r>
              <a:rPr lang="en-US" altLang="en-US" sz="2000"/>
              <a:t>Early Admission (Senior year)</a:t>
            </a:r>
            <a:endParaRPr lang="en-US" sz="2000"/>
          </a:p>
          <a:p>
            <a:pPr lvl="1"/>
            <a:r>
              <a:rPr lang="en-US" altLang="en-US" sz="2000"/>
              <a:t>Student attends Full-Time </a:t>
            </a:r>
            <a:endParaRPr lang="en-US" sz="2000"/>
          </a:p>
          <a:p>
            <a:pPr lvl="1"/>
            <a:r>
              <a:rPr lang="en-US" altLang="en-US" sz="2000"/>
              <a:t>4 or 5 classes, max 15 credit hours</a:t>
            </a:r>
          </a:p>
          <a:p>
            <a:pPr lvl="1"/>
            <a:r>
              <a:rPr lang="en-US" altLang="en-US" sz="2000"/>
              <a:t>Parent &amp; Student will need to meet with their School Counselor and seek advisement from SCF academic advisor.</a:t>
            </a:r>
            <a:endParaRPr lang="en-US" sz="2000"/>
          </a:p>
          <a:p>
            <a:pPr lvl="1" eaLnBrk="1" hangingPunct="1"/>
            <a:endParaRPr lang="en-US" altLang="en-US" sz="2000"/>
          </a:p>
        </p:txBody>
      </p:sp>
      <p:pic>
        <p:nvPicPr>
          <p:cNvPr id="2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132E893-FEF6-4A36-959D-72AADC2E8F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1050" y="193155"/>
            <a:ext cx="5317200" cy="91344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256FC4C-D413-4FC8-B353-405E10B7D0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66322" cy="755601"/>
          </a:xfrm>
        </p:spPr>
        <p:txBody>
          <a:bodyPr/>
          <a:lstStyle/>
          <a:p>
            <a:pPr eaLnBrk="1" hangingPunct="1"/>
            <a:r>
              <a:rPr lang="en-US" altLang="en-US"/>
              <a:t>Charlotte Technical College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20A0C90-8CEA-479C-8FF1-39FB7FFA5A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56828"/>
            <a:ext cx="8152760" cy="5518893"/>
          </a:xfrm>
        </p:spPr>
        <p:txBody>
          <a:bodyPr/>
          <a:lstStyle/>
          <a:p>
            <a:pPr marL="0" indent="0">
              <a:buNone/>
            </a:pPr>
            <a:r>
              <a:rPr lang="en-US" sz="2400">
                <a:ea typeface="+mn-lt"/>
                <a:cs typeface="+mn-lt"/>
              </a:rPr>
              <a:t>HVAC, Cosmetology, Building Construction, Culinary, Early Childhood Education, Emergency Medical Technician, Game Design &amp; Programming, Nurse Assisting, Automotive, Computer Systems Tech, Criminal Justice, Digital Design, Practical Nursing, Principles of Teaching, Aviation</a:t>
            </a:r>
            <a:endParaRPr lang="en-US" sz="2400"/>
          </a:p>
          <a:p>
            <a:r>
              <a:rPr lang="en-US" sz="2800">
                <a:ea typeface="+mn-lt"/>
                <a:cs typeface="+mn-lt"/>
                <a:hlinkClick r:id="rId3"/>
              </a:rPr>
              <a:t>www.charlottetechcollege.net</a:t>
            </a:r>
            <a:endParaRPr lang="en-US"/>
          </a:p>
          <a:p>
            <a:pPr marL="457200" lvl="1" indent="0">
              <a:buNone/>
            </a:pPr>
            <a:r>
              <a:rPr lang="en-US" sz="2000"/>
              <a:t>  </a:t>
            </a:r>
          </a:p>
          <a:p>
            <a:endParaRPr lang="en-US" sz="2800"/>
          </a:p>
          <a:p>
            <a:endParaRPr lang="en-US" altLang="en-US" sz="2800"/>
          </a:p>
        </p:txBody>
      </p:sp>
      <p:pic>
        <p:nvPicPr>
          <p:cNvPr id="2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D770FDB-D877-459B-A0F9-CA98596624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9500" y="4717500"/>
            <a:ext cx="1716000" cy="1725000"/>
          </a:xfrm>
          <a:prstGeom prst="rect">
            <a:avLst/>
          </a:prstGeom>
        </p:spPr>
      </p:pic>
      <p:pic>
        <p:nvPicPr>
          <p:cNvPr id="3" name="Picture 3" descr="A picture containing building, sky, outdoor, apartment building&#10;&#10;Description automatically generated">
            <a:extLst>
              <a:ext uri="{FF2B5EF4-FFF2-40B4-BE49-F238E27FC236}">
                <a16:creationId xmlns:a16="http://schemas.microsoft.com/office/drawing/2014/main" id="{8F97CEE6-CBE4-4342-966F-C06420C209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437" y="4721625"/>
            <a:ext cx="2530125" cy="1680750"/>
          </a:xfrm>
          <a:prstGeom prst="rect">
            <a:avLst/>
          </a:prstGeom>
        </p:spPr>
      </p:pic>
      <p:pic>
        <p:nvPicPr>
          <p:cNvPr id="4" name="Picture 4" descr="A picture containing grass, sky, outdoor, plane&#10;&#10;Description automatically generated">
            <a:extLst>
              <a:ext uri="{FF2B5EF4-FFF2-40B4-BE49-F238E27FC236}">
                <a16:creationId xmlns:a16="http://schemas.microsoft.com/office/drawing/2014/main" id="{19C45BDA-D69C-4EA5-B6E4-F9D0DAB89B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29400" y="4721904"/>
            <a:ext cx="2995200" cy="1653192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8B9B23AF-F784-4F4E-A2CC-9A1AAB6260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Scholarships</a:t>
            </a:r>
            <a:endParaRPr lang="en-US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909F633-BE6D-4197-8934-364BA4C215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3375" y="1752600"/>
            <a:ext cx="8255189" cy="510599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Grades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SAT/ACT Scores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Activities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College/University Visits – 3 Activity days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Community Service (75/100 hours BF)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State Scholarships (Bright Futures)</a:t>
            </a:r>
            <a:r>
              <a:rPr lang="en-US" altLang="en-US" sz="2000">
                <a:ea typeface="+mn-lt"/>
                <a:cs typeface="+mn-lt"/>
              </a:rPr>
              <a:t> </a:t>
            </a:r>
            <a:endParaRPr lang="en-US" sz="2000">
              <a:ea typeface="+mn-lt"/>
              <a:cs typeface="+mn-lt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>
                <a:ea typeface="+mn-lt"/>
                <a:cs typeface="+mn-lt"/>
                <a:hlinkClick r:id="rId3"/>
              </a:rPr>
              <a:t>https://www.floridastudentfinancialaidsg.org/SAPBFMAIN/SAPBFMAIN</a:t>
            </a:r>
            <a:endParaRPr lang="en-US" altLang="en-US" sz="2000"/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75% FMS 3.0 GPA and 100%</a:t>
            </a:r>
            <a:r>
              <a:rPr lang="en-US" altLang="en-US" sz="2000">
                <a:ea typeface="+mn-lt"/>
                <a:cs typeface="+mn-lt"/>
              </a:rPr>
              <a:t> </a:t>
            </a:r>
            <a:r>
              <a:rPr lang="en-US" sz="2000">
                <a:ea typeface="+mn-lt"/>
                <a:cs typeface="+mn-lt"/>
              </a:rPr>
              <a:t>FAS 3.5 GPA 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GSC – Gold Seal Cape and GSV – Gold Seal Vocational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Local Scholarships equal about $700,000 or more a year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Raise.me   </a:t>
            </a:r>
            <a:r>
              <a:rPr lang="en-US" sz="2000" u="sng">
                <a:ea typeface="+mn-lt"/>
                <a:cs typeface="+mn-lt"/>
                <a:hlinkClick r:id="rId4"/>
              </a:rPr>
              <a:t>https://youtu.be/eY_qUe0MGS8</a:t>
            </a:r>
            <a:endParaRPr lang="en-US" altLang="en-US" sz="2000"/>
          </a:p>
          <a:p>
            <a:pPr lvl="2">
              <a:lnSpc>
                <a:spcPct val="90000"/>
              </a:lnSpc>
            </a:pPr>
            <a:r>
              <a:rPr lang="en-US" sz="2000"/>
              <a:t>National Scholarships – </a:t>
            </a:r>
            <a:r>
              <a:rPr lang="en-US" sz="2000">
                <a:hlinkClick r:id="rId5"/>
              </a:rPr>
              <a:t>www.GoingMerry.com</a:t>
            </a:r>
            <a:endParaRPr lang="en-US" sz="2000" u="sng"/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2" eaLnBrk="1" hangingPunct="1">
              <a:lnSpc>
                <a:spcPct val="90000"/>
              </a:lnSpc>
              <a:buNone/>
            </a:pPr>
            <a:endParaRPr lang="en-US" altLang="en-US" sz="200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9123E0A-2B64-4ACE-9D1C-CFEC1EE50C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08176" y="122366"/>
            <a:ext cx="2428335" cy="1354581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D75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D75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D75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D75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D75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D75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D75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D75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D75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D75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D75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D75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3" grpId="0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B5ADD-78C3-4A8C-BB2E-7D59524F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8638"/>
            <a:ext cx="8229600" cy="1143000"/>
          </a:xfrm>
        </p:spPr>
        <p:txBody>
          <a:bodyPr/>
          <a:lstStyle/>
          <a:p>
            <a:r>
              <a:rPr lang="en-US"/>
              <a:t>Important Dates/Resources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EABEF-A5EF-4B8D-9A0D-C38D006CF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151" y="1063237"/>
            <a:ext cx="8533649" cy="5472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800" dirty="0"/>
              <a:t>Class Registration 2024-2025</a:t>
            </a:r>
          </a:p>
          <a:p>
            <a:pPr lvl="1"/>
            <a:r>
              <a:rPr lang="en-US" sz="2000" dirty="0"/>
              <a:t>February TBD - large group presentation to 11th Graders – ask them to see the registration form and discuss classes that evening</a:t>
            </a:r>
          </a:p>
          <a:p>
            <a:pPr lvl="1"/>
            <a:r>
              <a:rPr lang="en-US" sz="2000" dirty="0"/>
              <a:t>February TBD - individual meetings with your students to select classes.</a:t>
            </a:r>
            <a:endParaRPr lang="en-US" dirty="0"/>
          </a:p>
          <a:p>
            <a:r>
              <a:rPr lang="en-US" sz="2800" dirty="0"/>
              <a:t>LBHS After School Tutoring/ Media Center M,T,W &amp; Th 2:30-3:30</a:t>
            </a:r>
          </a:p>
          <a:p>
            <a:r>
              <a:rPr lang="en-US" sz="2400" dirty="0">
                <a:hlinkClick r:id="rId3"/>
              </a:rPr>
              <a:t>www.lemonbayhigh.com</a:t>
            </a:r>
            <a:r>
              <a:rPr lang="en-US" sz="2400" dirty="0"/>
              <a:t> WMTV news, Academic &amp; Guidance, CRC Virtual Classroom </a:t>
            </a:r>
          </a:p>
          <a:p>
            <a:r>
              <a:rPr lang="en-US" sz="2400" dirty="0">
                <a:hlinkClick r:id="rId4"/>
              </a:rPr>
              <a:t>www.collegeboard.org</a:t>
            </a:r>
            <a:r>
              <a:rPr lang="en-US" sz="2400" dirty="0"/>
              <a:t> (SAT)</a:t>
            </a:r>
          </a:p>
          <a:p>
            <a:r>
              <a:rPr lang="en-US" sz="2400" dirty="0">
                <a:hlinkClick r:id="rId5"/>
              </a:rPr>
              <a:t>www.actstudent.org</a:t>
            </a:r>
            <a:r>
              <a:rPr lang="en-US" sz="2400" dirty="0"/>
              <a:t> (ACT)</a:t>
            </a:r>
          </a:p>
        </p:txBody>
      </p:sp>
    </p:spTree>
    <p:extLst>
      <p:ext uri="{BB962C8B-B14F-4D97-AF65-F5344CB8AC3E}">
        <p14:creationId xmlns:p14="http://schemas.microsoft.com/office/powerpoint/2010/main" val="370914577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639D5C0-6D8F-469A-BFC3-561C4A167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43400" y="304800"/>
            <a:ext cx="4343400" cy="1600200"/>
          </a:xfrm>
        </p:spPr>
        <p:txBody>
          <a:bodyPr/>
          <a:lstStyle/>
          <a:p>
            <a:pPr eaLnBrk="1" hangingPunct="1"/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790FB48-56D8-4BBB-903A-1F60997F0E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953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8800"/>
              <a:t>Questions?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8800"/>
              <a:t>Thank you!</a:t>
            </a:r>
            <a:endParaRPr lang="en-US" altLang="en-US" sz="5400"/>
          </a:p>
          <a:p>
            <a:pPr algn="ctr" eaLnBrk="1" hangingPunct="1">
              <a:lnSpc>
                <a:spcPct val="90000"/>
              </a:lnSpc>
            </a:pPr>
            <a:r>
              <a:rPr lang="en-US" altLang="en-US" sz="7200"/>
              <a:t>The End</a:t>
            </a:r>
            <a:endParaRPr lang="en-US" altLang="en-US" sz="5400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1AE44D94-6730-486D-B985-A86672039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8088" y="5635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8197" name="Picture 5">
            <a:extLst>
              <a:ext uri="{FF2B5EF4-FFF2-40B4-BE49-F238E27FC236}">
                <a16:creationId xmlns:a16="http://schemas.microsoft.com/office/drawing/2014/main" id="{60B25071-E0E2-46E8-A66A-051CE0A15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410200"/>
            <a:ext cx="15240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Embe3243.WAV">
            <a:hlinkClick r:id="" action="ppaction://media"/>
            <a:extLst>
              <a:ext uri="{FF2B5EF4-FFF2-40B4-BE49-F238E27FC236}">
                <a16:creationId xmlns:a16="http://schemas.microsoft.com/office/drawing/2014/main" id="{580C3D97-6860-41FD-9EDD-A86ECE91630D}"/>
              </a:ext>
            </a:extLst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2484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97168" presetClass="entr" presetSubtype="12403338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1240221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entr" presetSubtype="1240221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entr" presetSubtype="1240221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entr" presetSubtype="12403528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2266" fill="hold"/>
                                        <p:tgtEl>
                                          <p:spTgt spid="81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8"/>
                </p:tgtEl>
              </p:cMediaNode>
            </p:audio>
          </p:childTnLst>
        </p:cTn>
      </p:par>
    </p:tnLst>
    <p:bldLst>
      <p:bldP spid="8194" grpId="0" autoUpdateAnimBg="0"/>
      <p:bldP spid="8195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30C950D-0BCC-4F1F-87D4-2B2A0D3771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 Class Presentations</a:t>
            </a:r>
          </a:p>
        </p:txBody>
      </p:sp>
      <p:sp>
        <p:nvSpPr>
          <p:cNvPr id="14339" name="Text Box 16">
            <a:extLst>
              <a:ext uri="{FF2B5EF4-FFF2-40B4-BE49-F238E27FC236}">
                <a16:creationId xmlns:a16="http://schemas.microsoft.com/office/drawing/2014/main" id="{12D28417-542C-4161-B168-E1CE4A673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50" y="1490663"/>
            <a:ext cx="7970838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71500" indent="-571500" eaLnBrk="1" hangingPunct="1">
              <a:spcBef>
                <a:spcPct val="0"/>
              </a:spcBef>
              <a:buFont typeface="Wingdings"/>
              <a:buChar char="v"/>
            </a:pPr>
            <a:r>
              <a:rPr lang="en-US" altLang="en-US" dirty="0">
                <a:latin typeface="Arial"/>
                <a:cs typeface="Arial"/>
              </a:rPr>
              <a:t>October 9</a:t>
            </a:r>
            <a:r>
              <a:rPr lang="en-US" altLang="en-US" baseline="30000" dirty="0">
                <a:latin typeface="Arial"/>
                <a:cs typeface="Arial"/>
              </a:rPr>
              <a:t>th</a:t>
            </a:r>
            <a:r>
              <a:rPr lang="en-US" altLang="en-US" dirty="0">
                <a:latin typeface="Arial"/>
                <a:cs typeface="Arial"/>
              </a:rPr>
              <a:t>, 10</a:t>
            </a:r>
            <a:r>
              <a:rPr lang="en-US" altLang="en-US" baseline="30000" dirty="0">
                <a:latin typeface="Arial"/>
                <a:cs typeface="Arial"/>
              </a:rPr>
              <a:t>th</a:t>
            </a:r>
            <a:r>
              <a:rPr lang="en-US" altLang="en-US" dirty="0">
                <a:latin typeface="Arial"/>
                <a:cs typeface="Arial"/>
              </a:rPr>
              <a:t> &amp; 11</a:t>
            </a:r>
            <a:r>
              <a:rPr lang="en-US" altLang="en-US" baseline="30000" dirty="0">
                <a:latin typeface="Arial"/>
                <a:cs typeface="Arial"/>
              </a:rPr>
              <a:t>th</a:t>
            </a:r>
            <a:r>
              <a:rPr lang="en-US" altLang="en-US" dirty="0">
                <a:latin typeface="Arial"/>
                <a:cs typeface="Arial"/>
              </a:rPr>
              <a:t> </a:t>
            </a:r>
          </a:p>
          <a:p>
            <a:pPr marL="571500" indent="-571500" eaLnBrk="1" hangingPunct="1">
              <a:spcBef>
                <a:spcPct val="0"/>
              </a:spcBef>
              <a:buFont typeface="Wingdings"/>
              <a:buChar char="v"/>
            </a:pPr>
            <a:r>
              <a:rPr lang="en-US" altLang="en-US" dirty="0">
                <a:latin typeface="Arial"/>
                <a:cs typeface="Arial"/>
              </a:rPr>
              <a:t>Remind for CRC - Class of 2025</a:t>
            </a:r>
            <a:endParaRPr lang="en-US" altLang="en-US" dirty="0"/>
          </a:p>
          <a:p>
            <a:pPr marL="571500" indent="-571500" eaLnBrk="1" hangingPunct="1">
              <a:spcBef>
                <a:spcPct val="0"/>
              </a:spcBef>
              <a:buFont typeface="Wingdings"/>
              <a:buChar char="v"/>
            </a:pPr>
            <a:r>
              <a:rPr lang="en-US" altLang="en-US" dirty="0">
                <a:latin typeface="Arial"/>
                <a:cs typeface="Arial"/>
              </a:rPr>
              <a:t>School email – login</a:t>
            </a:r>
          </a:p>
          <a:p>
            <a:pPr marL="571500" indent="-571500" eaLnBrk="1" hangingPunct="1">
              <a:spcBef>
                <a:spcPct val="0"/>
              </a:spcBef>
              <a:buFont typeface="Wingdings"/>
              <a:buChar char="v"/>
            </a:pPr>
            <a:r>
              <a:rPr lang="en-US" altLang="en-US" dirty="0">
                <a:latin typeface="Arial"/>
                <a:cs typeface="Arial"/>
              </a:rPr>
              <a:t>School website: </a:t>
            </a:r>
            <a:r>
              <a:rPr lang="en-US" altLang="en-US" dirty="0">
                <a:latin typeface="Arial"/>
                <a:cs typeface="Arial"/>
                <a:hlinkClick r:id="rId3"/>
              </a:rPr>
              <a:t>www.lemonbayhigh.com</a:t>
            </a:r>
            <a:endParaRPr lang="en-US" altLang="en-US" dirty="0">
              <a:latin typeface="Arial"/>
              <a:cs typeface="Arial"/>
            </a:endParaRPr>
          </a:p>
          <a:p>
            <a:pPr marL="571500" indent="-571500" eaLnBrk="1" hangingPunct="1">
              <a:spcBef>
                <a:spcPct val="0"/>
              </a:spcBef>
              <a:buFont typeface="Wingdings"/>
              <a:buChar char="v"/>
            </a:pPr>
            <a:r>
              <a:rPr lang="en-US" altLang="en-US" dirty="0">
                <a:latin typeface="Arial"/>
                <a:cs typeface="Arial"/>
              </a:rPr>
              <a:t>CRC Virtual Classroom: College Board, PSAT/Khan Academy, SAT/ACT</a:t>
            </a:r>
          </a:p>
          <a:p>
            <a:pPr marL="571500" indent="-571500" eaLnBrk="1" hangingPunct="1">
              <a:spcBef>
                <a:spcPct val="0"/>
              </a:spcBef>
              <a:buFont typeface="Wingdings"/>
              <a:buChar char="v"/>
            </a:pPr>
            <a:r>
              <a:rPr lang="en-US" altLang="en-US" dirty="0">
                <a:latin typeface="Arial"/>
                <a:cs typeface="Arial"/>
              </a:rPr>
              <a:t>NEXT magazine</a:t>
            </a:r>
          </a:p>
          <a:p>
            <a:pPr marL="571500" indent="-571500" eaLnBrk="1" hangingPunct="1">
              <a:spcBef>
                <a:spcPct val="0"/>
              </a:spcBef>
              <a:buFont typeface="Wingdings"/>
              <a:buChar char="v"/>
            </a:pPr>
            <a:r>
              <a:rPr lang="en-US" altLang="en-US" dirty="0">
                <a:latin typeface="Arial"/>
                <a:cs typeface="Arial"/>
              </a:rPr>
              <a:t>Post Secondary opportunities</a:t>
            </a:r>
          </a:p>
          <a:p>
            <a:pPr marL="571500" indent="-571500">
              <a:spcBef>
                <a:spcPct val="0"/>
              </a:spcBef>
              <a:buFont typeface="Wingdings"/>
              <a:buChar char="v"/>
            </a:pPr>
            <a:endParaRPr lang="en-US" altLang="en-US" dirty="0">
              <a:latin typeface="Arial"/>
              <a:cs typeface="Arial"/>
            </a:endParaRPr>
          </a:p>
          <a:p>
            <a:pPr marL="571500" indent="-571500" eaLnBrk="1" hangingPunct="1">
              <a:spcBef>
                <a:spcPct val="0"/>
              </a:spcBef>
              <a:buFont typeface="Wingdings"/>
              <a:buChar char="v"/>
            </a:pPr>
            <a:endParaRPr lang="en-US" altLang="en-US" sz="3600" dirty="0"/>
          </a:p>
          <a:p>
            <a:pPr eaLnBrk="1" hangingPunct="1">
              <a:spcBef>
                <a:spcPct val="0"/>
              </a:spcBef>
              <a:buNone/>
            </a:pPr>
            <a:endParaRPr lang="en-US" altLang="en-US" sz="3600" dirty="0"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4E1A5-B7C6-4AA9-8953-88EE1A0C5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39319"/>
            <a:ext cx="8160922" cy="2251659"/>
          </a:xfrm>
        </p:spPr>
        <p:txBody>
          <a:bodyPr/>
          <a:lstStyle/>
          <a:p>
            <a:r>
              <a:rPr lang="en-US" dirty="0"/>
              <a:t>REMIND</a:t>
            </a:r>
            <a:br>
              <a:rPr lang="en-US" dirty="0"/>
            </a:br>
            <a:r>
              <a:rPr lang="en-US" dirty="0"/>
              <a:t>Career Resource Center - </a:t>
            </a:r>
            <a:br>
              <a:rPr lang="en-US" dirty="0"/>
            </a:br>
            <a:r>
              <a:rPr lang="en-US" dirty="0"/>
              <a:t>Class of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B955B-6B3B-48A7-B6E3-FB9102E7C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59436"/>
            <a:ext cx="8229600" cy="3966727"/>
          </a:xfrm>
        </p:spPr>
        <p:txBody>
          <a:bodyPr/>
          <a:lstStyle/>
          <a:p>
            <a:pPr>
              <a:buFont typeface="Arial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sz="4000" dirty="0"/>
              <a:t>Text to: 81010</a:t>
            </a:r>
          </a:p>
          <a:p>
            <a:pPr marL="0" indent="0">
              <a:buNone/>
            </a:pPr>
            <a:r>
              <a:rPr lang="en-US" sz="4000" dirty="0"/>
              <a:t>   Message/Code: @CRC2025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9123258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77B37-9D81-4082-8A4F-B5E551FA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MAGAZINE </a:t>
            </a:r>
            <a:br>
              <a:rPr lang="en-US"/>
            </a:br>
            <a:r>
              <a:rPr lang="en-US"/>
              <a:t>&amp; POST SECONDARY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15126-D899-42F4-B747-FE8F7C353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457200" lvl="1" indent="0">
              <a:buNone/>
            </a:pPr>
            <a:r>
              <a:rPr lang="en-US" sz="3200" dirty="0">
                <a:hlinkClick r:id="rId3"/>
              </a:rPr>
              <a:t>www.FloridaNEXT.com</a:t>
            </a: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Sign up for ASVAB Test by Oct. 18</a:t>
            </a:r>
            <a:r>
              <a:rPr lang="en-US" sz="3200" baseline="30000" dirty="0"/>
              <a:t>th</a:t>
            </a:r>
            <a:r>
              <a:rPr lang="en-US" sz="3200" dirty="0"/>
              <a:t> in the CRC.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sz="3200" dirty="0"/>
              <a:t>TEST date Tuesday Oct. 24</a:t>
            </a:r>
            <a:r>
              <a:rPr lang="en-US" sz="3200" baseline="30000" dirty="0"/>
              <a:t>th</a:t>
            </a:r>
            <a:r>
              <a:rPr lang="en-US" sz="3200" dirty="0"/>
              <a:t> </a:t>
            </a:r>
          </a:p>
          <a:p>
            <a:pPr marL="457200" lvl="1" indent="0">
              <a:buNone/>
            </a:pPr>
            <a:r>
              <a:rPr lang="en-US" sz="3200" dirty="0" err="1"/>
              <a:t>Xello</a:t>
            </a:r>
            <a:r>
              <a:rPr lang="en-US" sz="3200" dirty="0"/>
              <a:t>: College &amp; Career Planning</a:t>
            </a:r>
          </a:p>
          <a:p>
            <a:pPr marL="457200" lvl="1" indent="0">
              <a:buNone/>
            </a:pPr>
            <a:r>
              <a:rPr lang="en-US" sz="3200" dirty="0"/>
              <a:t>	</a:t>
            </a:r>
            <a:r>
              <a:rPr lang="en-US" sz="3200" dirty="0">
                <a:hlinkClick r:id="rId4"/>
              </a:rPr>
              <a:t>https://www.youtube.com/watch?v=arjjKTBK2X8</a:t>
            </a:r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468021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>
            <a:extLst>
              <a:ext uri="{FF2B5EF4-FFF2-40B4-BE49-F238E27FC236}">
                <a16:creationId xmlns:a16="http://schemas.microsoft.com/office/drawing/2014/main" id="{3C6F642C-2F82-4F34-8114-516A3BE475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  High School Graduation     Requirements</a:t>
            </a:r>
          </a:p>
        </p:txBody>
      </p:sp>
      <p:sp>
        <p:nvSpPr>
          <p:cNvPr id="33795" name="Rectangle 1027">
            <a:extLst>
              <a:ext uri="{FF2B5EF4-FFF2-40B4-BE49-F238E27FC236}">
                <a16:creationId xmlns:a16="http://schemas.microsoft.com/office/drawing/2014/main" id="{9D1E054F-FE1A-4B54-9BA6-BE44EA6089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8625" y="1764635"/>
            <a:ext cx="8229600" cy="423012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2.0 GPA (unweighted “C” average)</a:t>
            </a:r>
          </a:p>
          <a:p>
            <a:pPr eaLnBrk="1" hangingPunct="1"/>
            <a:r>
              <a:rPr lang="en-US" altLang="en-US" sz="2400" dirty="0"/>
              <a:t>24 Credits</a:t>
            </a:r>
          </a:p>
          <a:p>
            <a:pPr eaLnBrk="1" hangingPunct="1"/>
            <a:r>
              <a:rPr lang="en-US" altLang="en-US" sz="2400" dirty="0"/>
              <a:t>Passing FAST Reading/Writing – 350 or</a:t>
            </a:r>
          </a:p>
          <a:p>
            <a:pPr marL="0" indent="0" eaLnBrk="1" hangingPunct="1">
              <a:buNone/>
            </a:pPr>
            <a:r>
              <a:rPr lang="en-US" sz="2400" dirty="0"/>
              <a:t>   Concordant score of 480 on SAT EBRW or </a:t>
            </a:r>
          </a:p>
          <a:p>
            <a:pPr marL="0" indent="0">
              <a:buNone/>
            </a:pPr>
            <a:r>
              <a:rPr lang="en-US" sz="2400" dirty="0"/>
              <a:t>    ACT average of 18 on English &amp; Reading</a:t>
            </a:r>
          </a:p>
          <a:p>
            <a:pPr eaLnBrk="1" hangingPunct="1"/>
            <a:r>
              <a:rPr lang="en-US" altLang="en-US" sz="2400" dirty="0"/>
              <a:t>Pass the BEST Algebra I EOC – 497 or obtain a Concordant score: PSAT/SAT Math: 430  or ACT Math: 16</a:t>
            </a:r>
          </a:p>
          <a:p>
            <a:pPr lvl="1"/>
            <a:r>
              <a:rPr lang="en-US" altLang="en-US" sz="2400" dirty="0"/>
              <a:t>School Day SAT-  Spring 2024 (March)</a:t>
            </a:r>
          </a:p>
        </p:txBody>
      </p:sp>
      <p:pic>
        <p:nvPicPr>
          <p:cNvPr id="9220" name="Picture 1029">
            <a:extLst>
              <a:ext uri="{FF2B5EF4-FFF2-40B4-BE49-F238E27FC236}">
                <a16:creationId xmlns:a16="http://schemas.microsoft.com/office/drawing/2014/main" id="{93A6DBAF-8F4B-4445-9F28-828A2C0E2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761" y="5432502"/>
            <a:ext cx="2187575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E1E369D-1EBB-412B-BD25-CB4EEC15CB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pPr eaLnBrk="1" hangingPunct="1"/>
            <a:r>
              <a:rPr lang="en-US" altLang="en-US"/>
              <a:t>Graduation Requirements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D55D6DA-F35C-4513-8364-88B09FC44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458200" cy="5562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u="sng" dirty="0"/>
              <a:t>24 credits required for graduation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/>
              <a:t>4 credits in English (English 1, 2, 3, 4)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/>
              <a:t>4 credits in Math (1 credit must be Algebra 1 and 1 credit must be Geometry)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/>
              <a:t>3 credits in Science (1 credit must be Biology)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/>
              <a:t>1 credit World History 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/>
              <a:t>1 credit American History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/>
              <a:t>American Government .5 / Economics .5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/>
              <a:t>1 credit fine/performing art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/>
              <a:t>1 credit HOPE 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/>
              <a:t>8 Electives</a:t>
            </a:r>
          </a:p>
        </p:txBody>
      </p:sp>
      <p:pic>
        <p:nvPicPr>
          <p:cNvPr id="4100" name="Picture 5" descr="MCj03825770000[1]">
            <a:extLst>
              <a:ext uri="{FF2B5EF4-FFF2-40B4-BE49-F238E27FC236}">
                <a16:creationId xmlns:a16="http://schemas.microsoft.com/office/drawing/2014/main" id="{39418C5D-E64A-405F-A596-927079BDF4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541" y="5391960"/>
            <a:ext cx="1284309" cy="11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 descr="Manta Univ">
            <a:extLst>
              <a:ext uri="{FF2B5EF4-FFF2-40B4-BE49-F238E27FC236}">
                <a16:creationId xmlns:a16="http://schemas.microsoft.com/office/drawing/2014/main" id="{5C4BF1A6-B93F-4736-ACCA-10BF7AE5B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3ABF6-E616-483B-A1D4-DA4DCBD79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126"/>
            <a:ext cx="8229600" cy="1254512"/>
          </a:xfrm>
        </p:spPr>
        <p:txBody>
          <a:bodyPr/>
          <a:lstStyle/>
          <a:p>
            <a:r>
              <a:rPr lang="en-US" sz="4000"/>
              <a:t>A Junior Year Checklist for Students (and Parents)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9E97D-28C2-46C3-89F2-07214CA49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85" y="1360346"/>
            <a:ext cx="9047356" cy="5357369"/>
          </a:xfrm>
        </p:spPr>
        <p:txBody>
          <a:bodyPr/>
          <a:lstStyle/>
          <a:p>
            <a:r>
              <a:rPr lang="en-US" sz="2500" dirty="0"/>
              <a:t>TAKE CARE OF YOUR GRADES!</a:t>
            </a:r>
          </a:p>
          <a:p>
            <a:pPr lvl="1"/>
            <a:r>
              <a:rPr lang="en-US" sz="2500" dirty="0"/>
              <a:t>Use FOCUS, Teachers, Tutoring</a:t>
            </a:r>
          </a:p>
          <a:p>
            <a:pPr lvl="2"/>
            <a:r>
              <a:rPr lang="en-US" sz="2500" dirty="0"/>
              <a:t>Graduating with honors/retrieving credit</a:t>
            </a:r>
          </a:p>
          <a:p>
            <a:r>
              <a:rPr lang="en-US" sz="2500" dirty="0"/>
              <a:t>Discuss Post LBHS Plans</a:t>
            </a:r>
          </a:p>
          <a:p>
            <a:pPr lvl="1"/>
            <a:r>
              <a:rPr lang="en-US" sz="2500" dirty="0"/>
              <a:t>College (2yr or 4yr), Technical College, Work force, Military</a:t>
            </a:r>
          </a:p>
          <a:p>
            <a:r>
              <a:rPr lang="en-US" sz="2500" dirty="0"/>
              <a:t>Take SAT/ACT - fee waivers/college app waivers</a:t>
            </a:r>
          </a:p>
          <a:p>
            <a:r>
              <a:rPr lang="en-US" sz="2500" dirty="0"/>
              <a:t>Plan for College Visits - in person (3 Activity days-need to see Mrs. Dailey for ACTIVITY FORM 3 day prior to visit).</a:t>
            </a:r>
          </a:p>
          <a:p>
            <a:r>
              <a:rPr lang="en-US" sz="2500" dirty="0"/>
              <a:t>Continue to build community service hours</a:t>
            </a:r>
          </a:p>
          <a:p>
            <a:r>
              <a:rPr lang="en-US" sz="2500" dirty="0"/>
              <a:t>Continue to be involved on &amp; off campus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97338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29741A2-660D-418C-B9AB-F98C3E87AB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0600"/>
            <a:ext cx="8229600" cy="1560786"/>
          </a:xfrm>
        </p:spPr>
        <p:txBody>
          <a:bodyPr/>
          <a:lstStyle/>
          <a:p>
            <a:pPr eaLnBrk="1" hangingPunct="1"/>
            <a:r>
              <a:rPr lang="en-US" altLang="en-US"/>
              <a:t>FOCUS</a:t>
            </a:r>
            <a:br>
              <a:rPr lang="en-US" altLang="en-US"/>
            </a:br>
            <a:r>
              <a:rPr lang="en-US" altLang="en-US"/>
              <a:t>Student and Parent Portal</a:t>
            </a:r>
          </a:p>
        </p:txBody>
      </p:sp>
      <p:sp>
        <p:nvSpPr>
          <p:cNvPr id="49157" name="Text Box 5">
            <a:extLst>
              <a:ext uri="{FF2B5EF4-FFF2-40B4-BE49-F238E27FC236}">
                <a16:creationId xmlns:a16="http://schemas.microsoft.com/office/drawing/2014/main" id="{C642ACC2-9EB4-4A47-ACDC-4539F6622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94" y="2042461"/>
            <a:ext cx="8795057" cy="5152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800" dirty="0"/>
              <a:t>At </a:t>
            </a:r>
            <a:r>
              <a:rPr lang="en-US" altLang="en-US" sz="2800" b="1" i="1" dirty="0"/>
              <a:t>FOCUS </a:t>
            </a:r>
            <a:r>
              <a:rPr lang="en-US" altLang="en-US" sz="2800" dirty="0"/>
              <a:t>you can check your son or daughter’s </a:t>
            </a:r>
            <a:endParaRPr lang="en-US" dirty="0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Grades 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Course History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Assignments (missing and complete)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Attendance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>
                <a:latin typeface="Arial"/>
                <a:cs typeface="Arial"/>
              </a:rPr>
              <a:t>Community Service Hours</a:t>
            </a:r>
          </a:p>
          <a:p>
            <a:pPr lvl="2" indent="0">
              <a:spcBef>
                <a:spcPct val="0"/>
              </a:spcBef>
            </a:pPr>
            <a:r>
              <a:rPr lang="en-US" altLang="en-US" dirty="0">
                <a:latin typeface="Arial"/>
                <a:cs typeface="Arial"/>
              </a:rPr>
              <a:t> my info/my child info, graduation, then scroll down</a:t>
            </a:r>
            <a:endParaRPr lang="en-US" dirty="0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Discipline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Testing History</a:t>
            </a:r>
          </a:p>
          <a:p>
            <a:pPr>
              <a:buNone/>
            </a:pPr>
            <a:r>
              <a:rPr lang="en-US" sz="2400" dirty="0">
                <a:latin typeface="Arial"/>
                <a:cs typeface="Arial"/>
              </a:rPr>
              <a:t>Difficulty logging in? Call our data clerk, Mrs. Henry, 474-7702 ext. 7380</a:t>
            </a:r>
            <a:endParaRPr lang="en-US" dirty="0"/>
          </a:p>
          <a:p>
            <a:pPr>
              <a:spcBef>
                <a:spcPct val="0"/>
              </a:spcBef>
              <a:buNone/>
            </a:pPr>
            <a:endParaRPr lang="en-US" sz="2400" dirty="0">
              <a:latin typeface="Arial"/>
              <a:cs typeface="Arial"/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78F95674-B1E4-40A6-9997-8C2D7E2D29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3313" y="2674463"/>
            <a:ext cx="2268375" cy="1509075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73C71-AA3A-435B-85D0-962C870F0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638"/>
            <a:ext cx="8229600" cy="1143000"/>
          </a:xfrm>
        </p:spPr>
        <p:txBody>
          <a:bodyPr/>
          <a:lstStyle/>
          <a:p>
            <a:r>
              <a:rPr lang="en-US" sz="3600" b="1" i="1">
                <a:ea typeface="+mj-lt"/>
                <a:cs typeface="+mj-lt"/>
              </a:rPr>
              <a:t>Graduating with Honors Requirements</a:t>
            </a:r>
            <a:endParaRPr lang="en-US" sz="360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B95F86-6AB0-4BF5-82F1-AFAA05F67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52200"/>
            <a:ext cx="8229600" cy="4525963"/>
          </a:xfrm>
        </p:spPr>
        <p:txBody>
          <a:bodyPr/>
          <a:lstStyle/>
          <a:p>
            <a:r>
              <a:rPr lang="en-US" sz="2000" b="1" i="1" u="sng">
                <a:ea typeface="+mn-lt"/>
                <a:cs typeface="+mn-lt"/>
              </a:rPr>
              <a:t>Summa Cum Laude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lvl="1"/>
            <a:r>
              <a:rPr lang="en-US" sz="1600">
                <a:ea typeface="+mn-lt"/>
                <a:cs typeface="+mn-lt"/>
              </a:rPr>
              <a:t>4.2 or higher weighted cumulative GPA and at least 12 weighted course credits with a “B” or higher (to include at least 4 Dual Credit, A.I.C.E., or Advanced Placement course credits).</a:t>
            </a:r>
            <a:r>
              <a:rPr lang="en-US" sz="1600" b="1">
                <a:ea typeface="+mn-lt"/>
                <a:cs typeface="+mn-lt"/>
              </a:rPr>
              <a:t> </a:t>
            </a:r>
          </a:p>
          <a:p>
            <a:pPr lvl="2"/>
            <a:r>
              <a:rPr lang="en-US" sz="1200" b="1">
                <a:ea typeface="+mn-lt"/>
                <a:cs typeface="+mn-lt"/>
              </a:rPr>
              <a:t>A “D” or “F” as a final grade in any course at any time, including 8th semester, disqualifies students</a:t>
            </a:r>
            <a:r>
              <a:rPr lang="en-US" sz="1200">
                <a:ea typeface="+mn-lt"/>
                <a:cs typeface="+mn-lt"/>
              </a:rPr>
              <a:t>. </a:t>
            </a:r>
            <a:endParaRPr lang="en-US" sz="1200" b="1">
              <a:ea typeface="+mn-lt"/>
              <a:cs typeface="+mn-lt"/>
            </a:endParaRPr>
          </a:p>
          <a:p>
            <a:pPr lvl="2"/>
            <a:r>
              <a:rPr lang="en-US" sz="1200" b="1">
                <a:ea typeface="+mn-lt"/>
                <a:cs typeface="+mn-lt"/>
              </a:rPr>
              <a:t>Grade forgiveness may not be applied to the GPA. </a:t>
            </a:r>
            <a:endParaRPr lang="en-US" sz="1200" b="1"/>
          </a:p>
          <a:p>
            <a:r>
              <a:rPr lang="en-US" sz="2000" b="1" i="1" u="sng">
                <a:ea typeface="+mn-lt"/>
                <a:cs typeface="+mn-lt"/>
              </a:rPr>
              <a:t>Magna Cum Laude</a:t>
            </a:r>
            <a:r>
              <a:rPr lang="en-US" sz="2000">
                <a:ea typeface="+mn-lt"/>
                <a:cs typeface="+mn-lt"/>
              </a:rPr>
              <a:t> </a:t>
            </a:r>
            <a:endParaRPr lang="en-US" sz="2000"/>
          </a:p>
          <a:p>
            <a:pPr lvl="1"/>
            <a:r>
              <a:rPr lang="en-US" sz="1600">
                <a:ea typeface="+mn-lt"/>
                <a:cs typeface="+mn-lt"/>
              </a:rPr>
              <a:t>3.85 or higher weighted cumulative GPA, at least six weighted course credits with a “B” or higher </a:t>
            </a:r>
          </a:p>
          <a:p>
            <a:pPr lvl="2"/>
            <a:r>
              <a:rPr lang="en-US" sz="1200" b="1">
                <a:ea typeface="+mn-lt"/>
                <a:cs typeface="+mn-lt"/>
              </a:rPr>
              <a:t>A “D” or “F” as a final grade in any course at any time, including 8th semester, disqualifies students. </a:t>
            </a:r>
          </a:p>
          <a:p>
            <a:pPr lvl="2"/>
            <a:r>
              <a:rPr lang="en-US" sz="1200" b="1">
                <a:ea typeface="+mn-lt"/>
                <a:cs typeface="+mn-lt"/>
              </a:rPr>
              <a:t>Grade forgiveness in the same subject area may be applied. </a:t>
            </a:r>
            <a:endParaRPr lang="en-US" sz="1200" b="1"/>
          </a:p>
          <a:p>
            <a:r>
              <a:rPr lang="en-US" sz="2000" b="1" i="1" u="sng">
                <a:ea typeface="+mn-lt"/>
                <a:cs typeface="+mn-lt"/>
              </a:rPr>
              <a:t>Cum Laude</a:t>
            </a:r>
            <a:r>
              <a:rPr lang="en-US" sz="2000">
                <a:ea typeface="+mn-lt"/>
                <a:cs typeface="+mn-lt"/>
              </a:rPr>
              <a:t> </a:t>
            </a:r>
            <a:endParaRPr lang="en-US" sz="2000"/>
          </a:p>
          <a:p>
            <a:pPr lvl="1"/>
            <a:r>
              <a:rPr lang="en-US" sz="1600">
                <a:ea typeface="+mn-lt"/>
                <a:cs typeface="+mn-lt"/>
              </a:rPr>
              <a:t>3.5 or higher weighted cumulative GPA </a:t>
            </a:r>
          </a:p>
          <a:p>
            <a:pPr lvl="2"/>
            <a:r>
              <a:rPr lang="en-US" sz="1200" b="1">
                <a:ea typeface="+mn-lt"/>
                <a:cs typeface="+mn-lt"/>
              </a:rPr>
              <a:t>A “D” or “F” as a final grade in any course at any time, including 8th semester, disqualifies students. </a:t>
            </a:r>
          </a:p>
          <a:p>
            <a:pPr lvl="2"/>
            <a:r>
              <a:rPr lang="en-US" sz="1200" b="1">
                <a:ea typeface="+mn-lt"/>
                <a:cs typeface="+mn-lt"/>
              </a:rPr>
              <a:t>Grade forgiveness in the same subject area may be applied. </a:t>
            </a:r>
            <a:endParaRPr lang="en-US" sz="1200" b="1"/>
          </a:p>
        </p:txBody>
      </p:sp>
    </p:spTree>
    <p:extLst>
      <p:ext uri="{BB962C8B-B14F-4D97-AF65-F5344CB8AC3E}">
        <p14:creationId xmlns:p14="http://schemas.microsoft.com/office/powerpoint/2010/main" val="339055078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20732b5-be4d-4819-9487-1a1537a9fb4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594449E2CBFC419B978FB1E3001390" ma:contentTypeVersion="15" ma:contentTypeDescription="Create a new document." ma:contentTypeScope="" ma:versionID="557e9a0e8c46604bc42ac4a3c7e997b1">
  <xsd:schema xmlns:xsd="http://www.w3.org/2001/XMLSchema" xmlns:xs="http://www.w3.org/2001/XMLSchema" xmlns:p="http://schemas.microsoft.com/office/2006/metadata/properties" xmlns:ns3="225171b8-afe8-4028-98b5-ef3c3ba68464" xmlns:ns4="320732b5-be4d-4819-9487-1a1537a9fb47" targetNamespace="http://schemas.microsoft.com/office/2006/metadata/properties" ma:root="true" ma:fieldsID="e411e2b6c54bea2bdeb95a687a1a127d" ns3:_="" ns4:_="">
    <xsd:import namespace="225171b8-afe8-4028-98b5-ef3c3ba68464"/>
    <xsd:import namespace="320732b5-be4d-4819-9487-1a1537a9fb4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5171b8-afe8-4028-98b5-ef3c3ba6846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0732b5-be4d-4819-9487-1a1537a9fb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B96C4707-8724-442B-AD38-BF33144A78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2FCF1E-CF66-41FA-87C0-B366BF5266F9}">
  <ds:schemaRefs>
    <ds:schemaRef ds:uri="225171b8-afe8-4028-98b5-ef3c3ba68464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320732b5-be4d-4819-9487-1a1537a9fb47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AFE17E2-64D6-4792-A4FC-9160EE287D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5171b8-afe8-4028-98b5-ef3c3ba68464"/>
    <ds:schemaRef ds:uri="320732b5-be4d-4819-9487-1a1537a9fb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C243116-9D31-48CC-9B8B-400AC46332F0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997</Words>
  <Application>Microsoft Office PowerPoint</Application>
  <PresentationFormat>On-screen Show (4:3)</PresentationFormat>
  <Paragraphs>144</Paragraphs>
  <Slides>14</Slides>
  <Notes>14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Default Design</vt:lpstr>
      <vt:lpstr>    Lemon Bay High School</vt:lpstr>
      <vt:lpstr> Class Presentations</vt:lpstr>
      <vt:lpstr>REMIND Career Resource Center -  Class of 2025</vt:lpstr>
      <vt:lpstr>NEXT MAGAZINE  &amp; POST SECONDARY</vt:lpstr>
      <vt:lpstr>   High School Graduation     Requirements</vt:lpstr>
      <vt:lpstr>Graduation Requirements</vt:lpstr>
      <vt:lpstr>A Junior Year Checklist for Students (and Parents)</vt:lpstr>
      <vt:lpstr>FOCUS Student and Parent Portal</vt:lpstr>
      <vt:lpstr>Graduating with Honors Requirements</vt:lpstr>
      <vt:lpstr>PowerPoint Presentation</vt:lpstr>
      <vt:lpstr>Charlotte Technical College</vt:lpstr>
      <vt:lpstr>Scholarships</vt:lpstr>
      <vt:lpstr>Important Dates/Resources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Lemon Bay High School</dc:title>
  <dc:creator>Dailey, Teresa</dc:creator>
  <cp:lastModifiedBy>Dailey, Teresa</cp:lastModifiedBy>
  <cp:revision>17</cp:revision>
  <dcterms:modified xsi:type="dcterms:W3CDTF">2023-10-11T18:21:41Z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lpwstr>1</vt:lpwstr>
  </property>
  <property fmtid="{D5CDD505-2E9C-101B-9397-08002B2CF9AE}" pid="3" name="ContentTypeId">
    <vt:lpwstr>0x010100C5594449E2CBFC419B978FB1E3001390</vt:lpwstr>
  </property>
</Properties>
</file>